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2" r:id="rId3"/>
    <p:sldId id="283" r:id="rId4"/>
    <p:sldId id="257" r:id="rId5"/>
    <p:sldId id="284" r:id="rId6"/>
    <p:sldId id="260" r:id="rId7"/>
    <p:sldId id="262" r:id="rId8"/>
    <p:sldId id="266" r:id="rId9"/>
    <p:sldId id="265" r:id="rId10"/>
    <p:sldId id="267" r:id="rId11"/>
    <p:sldId id="269" r:id="rId12"/>
    <p:sldId id="261" r:id="rId13"/>
    <p:sldId id="258" r:id="rId14"/>
    <p:sldId id="273" r:id="rId15"/>
    <p:sldId id="277" r:id="rId16"/>
    <p:sldId id="270" r:id="rId17"/>
    <p:sldId id="272" r:id="rId18"/>
    <p:sldId id="274" r:id="rId19"/>
    <p:sldId id="279" r:id="rId20"/>
    <p:sldId id="280" r:id="rId21"/>
    <p:sldId id="278" r:id="rId22"/>
    <p:sldId id="281" r:id="rId23"/>
    <p:sldId id="25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0082994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2417110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898F62-215E-42C4-8E18-11445CF3C9F6}"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10868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26162378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898F62-215E-42C4-8E18-11445CF3C9F6}"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565268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6244538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9203610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541160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867085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28666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885883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926755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329232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91071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617448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410F79-4D3B-4F2C-853E-4CF5B213D6D1}" type="datetimeFigureOut">
              <a:rPr lang="en-US" smtClean="0"/>
              <a:t>2/7/2024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898F62-215E-42C4-8E18-11445CF3C9F6}" type="slidenum">
              <a:rPr lang="en-US" smtClean="0"/>
              <a:t>‹#›</a:t>
            </a:fld>
            <a:endParaRPr lang="en-US" dirty="0"/>
          </a:p>
        </p:txBody>
      </p:sp>
    </p:spTree>
    <p:extLst>
      <p:ext uri="{BB962C8B-B14F-4D97-AF65-F5344CB8AC3E}">
        <p14:creationId xmlns:p14="http://schemas.microsoft.com/office/powerpoint/2010/main" val="1139398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410F79-4D3B-4F2C-853E-4CF5B213D6D1}" type="datetimeFigureOut">
              <a:rPr lang="en-US" smtClean="0"/>
              <a:t>2/7/2024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8898F62-215E-42C4-8E18-11445CF3C9F6}" type="slidenum">
              <a:rPr lang="en-US" smtClean="0"/>
              <a:t>‹#›</a:t>
            </a:fld>
            <a:endParaRPr lang="en-US" dirty="0"/>
          </a:p>
        </p:txBody>
      </p:sp>
    </p:spTree>
    <p:extLst>
      <p:ext uri="{BB962C8B-B14F-4D97-AF65-F5344CB8AC3E}">
        <p14:creationId xmlns:p14="http://schemas.microsoft.com/office/powerpoint/2010/main" val="63181421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75065" y="1272654"/>
            <a:ext cx="8915399" cy="2262781"/>
          </a:xfrm>
        </p:spPr>
        <p:txBody>
          <a:bodyPr>
            <a:normAutofit/>
          </a:bodyPr>
          <a:lstStyle/>
          <a:p>
            <a:pPr algn="ctr"/>
            <a:r>
              <a:rPr lang="fa-IR" dirty="0" smtClean="0"/>
              <a:t>آشنایی با مقررات تامین تجهیزات پزشکی مصرفی در مراکز درمانی</a:t>
            </a:r>
            <a:endParaRPr lang="en-US" dirty="0"/>
          </a:p>
        </p:txBody>
      </p:sp>
      <p:sp>
        <p:nvSpPr>
          <p:cNvPr id="3" name="Subtitle 2"/>
          <p:cNvSpPr>
            <a:spLocks noGrp="1"/>
          </p:cNvSpPr>
          <p:nvPr>
            <p:ph type="subTitle" idx="1"/>
          </p:nvPr>
        </p:nvSpPr>
        <p:spPr>
          <a:xfrm>
            <a:off x="2179780" y="3985808"/>
            <a:ext cx="8915399" cy="1126283"/>
          </a:xfrm>
        </p:spPr>
        <p:txBody>
          <a:bodyPr>
            <a:normAutofit lnSpcReduction="10000"/>
          </a:bodyPr>
          <a:lstStyle/>
          <a:p>
            <a:pPr algn="ctr"/>
            <a:r>
              <a:rPr lang="fa-IR" dirty="0" smtClean="0"/>
              <a:t>اداره تجهیزات پزشکی</a:t>
            </a:r>
          </a:p>
          <a:p>
            <a:pPr algn="ctr"/>
            <a:r>
              <a:rPr lang="fa-IR" dirty="0" smtClean="0"/>
              <a:t>معاونت غذا و دارو دانشگاه علوم پزشکی استان سمنان</a:t>
            </a:r>
          </a:p>
          <a:p>
            <a:pPr algn="ctr"/>
            <a:r>
              <a:rPr lang="fa-IR" dirty="0" smtClean="0"/>
              <a:t>زمستان 1402</a:t>
            </a:r>
            <a:endParaRPr lang="en-US" dirty="0"/>
          </a:p>
        </p:txBody>
      </p:sp>
    </p:spTree>
    <p:extLst>
      <p:ext uri="{BB962C8B-B14F-4D97-AF65-F5344CB8AC3E}">
        <p14:creationId xmlns:p14="http://schemas.microsoft.com/office/powerpoint/2010/main" val="24725213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normAutofit/>
          </a:bodyPr>
          <a:lstStyle/>
          <a:p>
            <a:pPr algn="r" rtl="1"/>
            <a:r>
              <a:rPr lang="fa-IR" dirty="0" smtClean="0"/>
              <a:t>ضوابط فاکتور های اقلام ارتوپدی</a:t>
            </a:r>
            <a:r>
              <a:rPr lang="en-US" dirty="0" smtClean="0"/>
              <a:t>:</a:t>
            </a:r>
          </a:p>
          <a:p>
            <a:pPr marL="0" indent="0" algn="r" rtl="1">
              <a:buNone/>
            </a:pPr>
            <a:r>
              <a:rPr lang="fa-IR" dirty="0" smtClean="0"/>
              <a:t>2- هزینه اجاره ست جایگذاری ابزار مطابق نامه شماره 655/54724</a:t>
            </a:r>
          </a:p>
          <a:p>
            <a:pPr marL="0" indent="0" algn="r" rtl="1">
              <a:buNone/>
            </a:pPr>
            <a:r>
              <a:rPr lang="fa-IR" dirty="0" smtClean="0"/>
              <a:t>عمل تعویض مفصل: 400 هزار تومان</a:t>
            </a:r>
          </a:p>
          <a:p>
            <a:pPr marL="0" indent="0" algn="r" rtl="1">
              <a:buNone/>
            </a:pPr>
            <a:r>
              <a:rPr lang="fa-IR" dirty="0" smtClean="0"/>
              <a:t>سایر شامل :</a:t>
            </a:r>
          </a:p>
          <a:p>
            <a:pPr marL="0" indent="0" algn="r" rtl="1">
              <a:buNone/>
            </a:pPr>
            <a:r>
              <a:rPr lang="fa-IR" dirty="0" smtClean="0"/>
              <a:t>عمل بای پلار: 300هزار تومان</a:t>
            </a:r>
          </a:p>
          <a:p>
            <a:pPr marL="0" indent="0" algn="r" rtl="1">
              <a:buNone/>
            </a:pPr>
            <a:r>
              <a:rPr lang="fa-IR" dirty="0" smtClean="0"/>
              <a:t>عمل تروما: 300هزار تومان</a:t>
            </a:r>
          </a:p>
          <a:p>
            <a:pPr marL="0" indent="0" algn="r" rtl="1">
              <a:buNone/>
            </a:pPr>
            <a:r>
              <a:rPr lang="fa-IR" dirty="0" smtClean="0"/>
              <a:t>عمل آسیب ورزشی و یا ارتروسکوپی: 300هزار تومان</a:t>
            </a:r>
          </a:p>
          <a:p>
            <a:pPr marL="0" indent="0" algn="r" rtl="1">
              <a:buNone/>
            </a:pPr>
            <a:r>
              <a:rPr lang="fa-IR" dirty="0" smtClean="0"/>
              <a:t>جایگذاری </a:t>
            </a:r>
            <a:r>
              <a:rPr lang="fa-IR" dirty="0"/>
              <a:t>ا</a:t>
            </a:r>
            <a:r>
              <a:rPr lang="fa-IR" dirty="0" smtClean="0"/>
              <a:t>سپاینها و نیل ها: 300 هزار تومان</a:t>
            </a:r>
          </a:p>
          <a:p>
            <a:pPr marL="0" indent="0" algn="r" rtl="1">
              <a:buNone/>
            </a:pPr>
            <a:r>
              <a:rPr lang="fa-IR" dirty="0">
                <a:solidFill>
                  <a:srgbClr val="FF0000"/>
                </a:solidFill>
              </a:rPr>
              <a:t>توجه: درج این هزینه ها در صورتحساب بیمار </a:t>
            </a:r>
            <a:r>
              <a:rPr lang="fa-IR" b="1" dirty="0">
                <a:solidFill>
                  <a:srgbClr val="FF0000"/>
                </a:solidFill>
              </a:rPr>
              <a:t>ممنوع</a:t>
            </a:r>
            <a:r>
              <a:rPr lang="fa-IR" dirty="0">
                <a:solidFill>
                  <a:srgbClr val="FF0000"/>
                </a:solidFill>
              </a:rPr>
              <a:t> است</a:t>
            </a:r>
            <a:endParaRPr lang="en-US" dirty="0">
              <a:solidFill>
                <a:srgbClr val="FF0000"/>
              </a:solidFill>
            </a:endParaRPr>
          </a:p>
          <a:p>
            <a:pPr marL="0" indent="0" algn="r" rtl="1">
              <a:buNone/>
            </a:pPr>
            <a:endParaRPr lang="en-US" dirty="0"/>
          </a:p>
        </p:txBody>
      </p:sp>
    </p:spTree>
    <p:extLst>
      <p:ext uri="{BB962C8B-B14F-4D97-AF65-F5344CB8AC3E}">
        <p14:creationId xmlns:p14="http://schemas.microsoft.com/office/powerpoint/2010/main" val="11334415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normAutofit/>
          </a:bodyPr>
          <a:lstStyle/>
          <a:p>
            <a:pPr algn="r" rtl="1"/>
            <a:r>
              <a:rPr lang="fa-IR" dirty="0" smtClean="0"/>
              <a:t>ضوابط فاکتور های اقلام ارتوپدی</a:t>
            </a:r>
            <a:r>
              <a:rPr lang="en-US" dirty="0" smtClean="0"/>
              <a:t>:</a:t>
            </a:r>
          </a:p>
          <a:p>
            <a:pPr marL="0" indent="0" algn="r" rtl="1">
              <a:buNone/>
            </a:pPr>
            <a:r>
              <a:rPr lang="fa-IR" dirty="0" smtClean="0"/>
              <a:t>3- درج هزینه ایاب وذهاب، کارشناسی ، استریل ست ابزار توسط شرکتها در فاکتور ممنوع می باشد.</a:t>
            </a:r>
          </a:p>
          <a:p>
            <a:pPr marL="0" indent="0" algn="r" rtl="1">
              <a:buNone/>
            </a:pPr>
            <a:r>
              <a:rPr lang="fa-IR" dirty="0" smtClean="0"/>
              <a:t>4- شرکتها برای مراکز درمانی خارج از استان، می توانند </a:t>
            </a:r>
            <a:r>
              <a:rPr lang="fa-IR" dirty="0" smtClean="0">
                <a:solidFill>
                  <a:srgbClr val="FF0000"/>
                </a:solidFill>
              </a:rPr>
              <a:t>تا سقف 10 درصد از صورتحساب پروتز مصرفی بیمار </a:t>
            </a:r>
            <a:r>
              <a:rPr lang="fa-IR" dirty="0" smtClean="0"/>
              <a:t>را  به عنوان </a:t>
            </a:r>
            <a:r>
              <a:rPr lang="fa-IR" dirty="0" smtClean="0">
                <a:solidFill>
                  <a:srgbClr val="FF0000"/>
                </a:solidFill>
              </a:rPr>
              <a:t>هزینه تامین و تدارکات </a:t>
            </a:r>
            <a:r>
              <a:rPr lang="fa-IR" dirty="0" smtClean="0"/>
              <a:t>درج کنند. 10  درصد شامل سیمان، گاواژ و ... نمی گردد.</a:t>
            </a:r>
            <a:endParaRPr lang="en-US" dirty="0"/>
          </a:p>
          <a:p>
            <a:pPr marL="0" indent="0" algn="r" rtl="1">
              <a:buNone/>
            </a:pPr>
            <a:endParaRPr lang="en-US" dirty="0"/>
          </a:p>
        </p:txBody>
      </p:sp>
    </p:spTree>
    <p:extLst>
      <p:ext uri="{BB962C8B-B14F-4D97-AF65-F5344CB8AC3E}">
        <p14:creationId xmlns:p14="http://schemas.microsoft.com/office/powerpoint/2010/main" val="19163849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lstStyle/>
          <a:p>
            <a:pPr algn="r" rtl="1"/>
            <a:r>
              <a:rPr lang="fa-IR" dirty="0" smtClean="0"/>
              <a:t>مطابق قیمت گذاری اداره کل تجهیزات پزشکی باید باشد</a:t>
            </a:r>
            <a:endParaRPr lang="en-US" dirty="0"/>
          </a:p>
        </p:txBody>
      </p:sp>
      <p:pic>
        <p:nvPicPr>
          <p:cNvPr id="4" name="Picture 3"/>
          <p:cNvPicPr>
            <a:picLocks noChangeAspect="1"/>
          </p:cNvPicPr>
          <p:nvPr/>
        </p:nvPicPr>
        <p:blipFill>
          <a:blip r:embed="rId2"/>
          <a:stretch>
            <a:fillRect/>
          </a:stretch>
        </p:blipFill>
        <p:spPr>
          <a:xfrm>
            <a:off x="1406769" y="3052256"/>
            <a:ext cx="10115916" cy="3515671"/>
          </a:xfrm>
          <a:prstGeom prst="rect">
            <a:avLst/>
          </a:prstGeom>
        </p:spPr>
      </p:pic>
    </p:spTree>
    <p:extLst>
      <p:ext uri="{BB962C8B-B14F-4D97-AF65-F5344CB8AC3E}">
        <p14:creationId xmlns:p14="http://schemas.microsoft.com/office/powerpoint/2010/main" val="36435919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اول </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q"/>
            </a:pPr>
            <a:r>
              <a:rPr lang="fa-IR" sz="2000" dirty="0" smtClean="0">
                <a:solidFill>
                  <a:srgbClr val="FF0000"/>
                </a:solidFill>
              </a:rPr>
              <a:t>مرحله اول</a:t>
            </a:r>
            <a:r>
              <a:rPr lang="fa-IR" sz="2000" dirty="0" smtClean="0"/>
              <a:t>: سفارش کالا و اخذ پیش فاکتور توسط کارپرداز مرکز درمانی و یا کارپرداز خرید متمرکزو یا کلیه افراد مسئول در خرید به صلاحدید مرکز درمانی</a:t>
            </a:r>
          </a:p>
          <a:p>
            <a:pPr marL="0" indent="0" algn="r" rtl="1">
              <a:buNone/>
            </a:pPr>
            <a:endParaRPr lang="fa-IR" sz="2000" dirty="0" smtClean="0"/>
          </a:p>
          <a:p>
            <a:pPr algn="r" rtl="1"/>
            <a:endParaRPr lang="fa-IR" dirty="0" smtClean="0"/>
          </a:p>
        </p:txBody>
      </p:sp>
    </p:spTree>
    <p:extLst>
      <p:ext uri="{BB962C8B-B14F-4D97-AF65-F5344CB8AC3E}">
        <p14:creationId xmlns:p14="http://schemas.microsoft.com/office/powerpoint/2010/main" val="3256916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دوم</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q"/>
            </a:pPr>
            <a:r>
              <a:rPr lang="fa-IR" dirty="0" smtClean="0">
                <a:solidFill>
                  <a:srgbClr val="FF0000"/>
                </a:solidFill>
              </a:rPr>
              <a:t>مرحله دوم: </a:t>
            </a:r>
            <a:r>
              <a:rPr lang="fa-IR" dirty="0" smtClean="0"/>
              <a:t>بررسی پیش فاکتور توسط مسئول فنی ملزومات پزشکی مرکز درمانی / مسئول فنی ملزومات پزشکی دانشگاه</a:t>
            </a:r>
          </a:p>
          <a:p>
            <a:pPr algn="r" rtl="1"/>
            <a:r>
              <a:rPr lang="fa-IR" dirty="0" smtClean="0"/>
              <a:t>در صورت تایید: مهر و امضا بر روی پیش فاکتور ثبت گردد.</a:t>
            </a:r>
          </a:p>
          <a:p>
            <a:pPr algn="r" rtl="1"/>
            <a:r>
              <a:rPr lang="fa-IR" dirty="0" smtClean="0"/>
              <a:t>در صورت رد: پیگیری اصلاح پیش فاکتور، دلایل رد درج گردد و از خرید خودداری گردد.</a:t>
            </a:r>
          </a:p>
          <a:p>
            <a:pPr algn="r" rtl="1"/>
            <a:endParaRPr lang="fa-IR" dirty="0" smtClean="0"/>
          </a:p>
        </p:txBody>
      </p:sp>
    </p:spTree>
    <p:extLst>
      <p:ext uri="{BB962C8B-B14F-4D97-AF65-F5344CB8AC3E}">
        <p14:creationId xmlns:p14="http://schemas.microsoft.com/office/powerpoint/2010/main" val="4040366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سوم</a:t>
            </a:r>
            <a:endParaRPr lang="en-US" dirty="0"/>
          </a:p>
        </p:txBody>
      </p:sp>
      <p:sp>
        <p:nvSpPr>
          <p:cNvPr id="3" name="Content Placeholder 2"/>
          <p:cNvSpPr>
            <a:spLocks noGrp="1"/>
          </p:cNvSpPr>
          <p:nvPr>
            <p:ph idx="1"/>
          </p:nvPr>
        </p:nvSpPr>
        <p:spPr/>
        <p:txBody>
          <a:bodyPr>
            <a:normAutofit lnSpcReduction="10000"/>
          </a:bodyPr>
          <a:lstStyle/>
          <a:p>
            <a:pPr algn="r" rtl="1">
              <a:buFont typeface="Wingdings" panose="05000000000000000000" pitchFamily="2" charset="2"/>
              <a:buChar char="q"/>
            </a:pPr>
            <a:r>
              <a:rPr lang="fa-IR" dirty="0" smtClean="0">
                <a:solidFill>
                  <a:srgbClr val="FF0000"/>
                </a:solidFill>
              </a:rPr>
              <a:t>مرحله سوم: </a:t>
            </a:r>
            <a:r>
              <a:rPr lang="fa-IR" dirty="0" smtClean="0"/>
              <a:t>تحویل کالا و فاکتور کالا توسط </a:t>
            </a:r>
            <a:r>
              <a:rPr lang="fa-IR" dirty="0" smtClean="0">
                <a:solidFill>
                  <a:srgbClr val="FF0000"/>
                </a:solidFill>
              </a:rPr>
              <a:t>انباردار(در صورت هرگونه مغایرت در موارد ذیل ، به فرد انجام دهنده خرید گزارش گردد)</a:t>
            </a:r>
          </a:p>
          <a:p>
            <a:pPr algn="r" rtl="1">
              <a:buFont typeface="Wingdings" panose="05000000000000000000" pitchFamily="2" charset="2"/>
              <a:buChar char="§"/>
            </a:pPr>
            <a:r>
              <a:rPr lang="fa-IR" dirty="0" smtClean="0"/>
              <a:t>مطابقت مشخصات کالا با فاکتور</a:t>
            </a:r>
          </a:p>
          <a:p>
            <a:pPr algn="r" rtl="1">
              <a:buFont typeface="Wingdings" panose="05000000000000000000" pitchFamily="2" charset="2"/>
              <a:buChar char="§"/>
            </a:pPr>
            <a:r>
              <a:rPr lang="fa-IR" dirty="0" smtClean="0"/>
              <a:t>بررسی برچسب اصالت بر روی کالا(جعبه کارتن مادر/ بسته بندی )</a:t>
            </a:r>
          </a:p>
          <a:p>
            <a:pPr marL="0" indent="0" algn="r">
              <a:buNone/>
            </a:pPr>
            <a:r>
              <a:rPr lang="fa-IR" dirty="0" smtClean="0">
                <a:solidFill>
                  <a:srgbClr val="FF0000"/>
                </a:solidFill>
              </a:rPr>
              <a:t>توجه: </a:t>
            </a:r>
            <a:r>
              <a:rPr lang="fa-IR" dirty="0"/>
              <a:t>بر اساس بخشنامه 36428 / 664 اداره كل تجهيزات پزشكي مورخ 30 / 06 / 1400 ، الصاق برچسب اصالت بر روي كليه تجهيزات </a:t>
            </a:r>
            <a:r>
              <a:rPr lang="fa-IR" dirty="0" smtClean="0"/>
              <a:t>وملزومات </a:t>
            </a:r>
            <a:r>
              <a:rPr lang="fa-IR" dirty="0"/>
              <a:t>پزشكي سلامت محور الزامي بوده و عرضه اين اقلام بدون شناسه گذاري و </a:t>
            </a:r>
            <a:r>
              <a:rPr lang="fa-IR" dirty="0" smtClean="0"/>
              <a:t>الصاق </a:t>
            </a:r>
            <a:r>
              <a:rPr lang="fa-IR" dirty="0"/>
              <a:t>اين برچسب، مصداق عرضه </a:t>
            </a:r>
            <a:r>
              <a:rPr lang="fa-IR" dirty="0" smtClean="0"/>
              <a:t>كالاي </a:t>
            </a:r>
            <a:r>
              <a:rPr lang="fa-IR" dirty="0" smtClean="0">
                <a:solidFill>
                  <a:srgbClr val="FF0000"/>
                </a:solidFill>
              </a:rPr>
              <a:t>قاچاق</a:t>
            </a:r>
            <a:r>
              <a:rPr lang="fa-IR" dirty="0" smtClean="0"/>
              <a:t> است.</a:t>
            </a:r>
          </a:p>
          <a:p>
            <a:pPr algn="r" rtl="1">
              <a:buFont typeface="Wingdings" panose="05000000000000000000" pitchFamily="2" charset="2"/>
              <a:buChar char="§"/>
            </a:pPr>
            <a:r>
              <a:rPr lang="fa-IR" dirty="0" smtClean="0">
                <a:solidFill>
                  <a:srgbClr val="FF0000"/>
                </a:solidFill>
              </a:rPr>
              <a:t>درج سری ساخت درج شده بر روی کالا </a:t>
            </a:r>
            <a:r>
              <a:rPr lang="fa-IR" sz="2000" b="1" dirty="0" smtClean="0">
                <a:solidFill>
                  <a:srgbClr val="FF0000"/>
                </a:solidFill>
              </a:rPr>
              <a:t>درپشت  فاکتور </a:t>
            </a:r>
            <a:r>
              <a:rPr lang="fa-IR" dirty="0" smtClean="0">
                <a:solidFill>
                  <a:srgbClr val="FF0000"/>
                </a:solidFill>
              </a:rPr>
              <a:t>توسط انباردار</a:t>
            </a:r>
          </a:p>
          <a:p>
            <a:pPr algn="r" rtl="1">
              <a:buFont typeface="Wingdings" panose="05000000000000000000" pitchFamily="2" charset="2"/>
              <a:buChar char="§"/>
            </a:pPr>
            <a:r>
              <a:rPr lang="fa-IR" dirty="0" smtClean="0"/>
              <a:t>ثبت اطلاعات فاکتور در سامانه های مرکز درمانی</a:t>
            </a:r>
          </a:p>
          <a:p>
            <a:pPr algn="r" rtl="1">
              <a:buFont typeface="Wingdings" panose="05000000000000000000" pitchFamily="2" charset="2"/>
              <a:buChar char="§"/>
            </a:pPr>
            <a:r>
              <a:rPr lang="fa-IR" dirty="0" smtClean="0"/>
              <a:t>تحویل فاکتور به مسئول فنی مرکز درمانی جهت تایید</a:t>
            </a:r>
          </a:p>
          <a:p>
            <a:pPr algn="r" rtl="1">
              <a:buFont typeface="Wingdings" panose="05000000000000000000" pitchFamily="2" charset="2"/>
              <a:buChar char="§"/>
            </a:pPr>
            <a:r>
              <a:rPr lang="fa-IR" dirty="0" smtClean="0"/>
              <a:t>نگهداری کپی/ تصویر فاکتور در انبار(خریدهای متمرکز)</a:t>
            </a:r>
          </a:p>
        </p:txBody>
      </p:sp>
    </p:spTree>
    <p:extLst>
      <p:ext uri="{BB962C8B-B14F-4D97-AF65-F5344CB8AC3E}">
        <p14:creationId xmlns:p14="http://schemas.microsoft.com/office/powerpoint/2010/main" val="4203128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چهارم </a:t>
            </a:r>
            <a:endParaRPr lang="en-US" dirty="0"/>
          </a:p>
        </p:txBody>
      </p:sp>
      <p:sp>
        <p:nvSpPr>
          <p:cNvPr id="3" name="Content Placeholder 2"/>
          <p:cNvSpPr>
            <a:spLocks noGrp="1"/>
          </p:cNvSpPr>
          <p:nvPr>
            <p:ph idx="1"/>
          </p:nvPr>
        </p:nvSpPr>
        <p:spPr/>
        <p:txBody>
          <a:bodyPr>
            <a:normAutofit fontScale="92500" lnSpcReduction="10000"/>
          </a:bodyPr>
          <a:lstStyle/>
          <a:p>
            <a:pPr algn="r" rtl="1">
              <a:buFont typeface="Wingdings" panose="05000000000000000000" pitchFamily="2" charset="2"/>
              <a:buChar char="q"/>
            </a:pPr>
            <a:r>
              <a:rPr lang="fa-IR" dirty="0" smtClean="0">
                <a:solidFill>
                  <a:srgbClr val="FF0000"/>
                </a:solidFill>
              </a:rPr>
              <a:t>مرحله چهارم (در صورت انجام خرید)</a:t>
            </a:r>
            <a:r>
              <a:rPr lang="en-US" dirty="0" smtClean="0">
                <a:solidFill>
                  <a:srgbClr val="FF0000"/>
                </a:solidFill>
              </a:rPr>
              <a:t> </a:t>
            </a:r>
            <a:r>
              <a:rPr lang="fa-IR" dirty="0" smtClean="0">
                <a:solidFill>
                  <a:srgbClr val="FF0000"/>
                </a:solidFill>
              </a:rPr>
              <a:t> بررسی فاکتور خرید توسط مسئول فنی ملزومات</a:t>
            </a:r>
          </a:p>
          <a:p>
            <a:pPr algn="r" rtl="1"/>
            <a:r>
              <a:rPr lang="fa-IR" dirty="0" smtClean="0"/>
              <a:t>موارد ذیل می بایست توسط مسئول فنی ملزومات بررسی گردد</a:t>
            </a:r>
          </a:p>
          <a:p>
            <a:pPr marL="0" indent="0" algn="r" rtl="1">
              <a:buNone/>
            </a:pPr>
            <a:r>
              <a:rPr lang="fa-IR" dirty="0"/>
              <a:t>1</a:t>
            </a:r>
            <a:r>
              <a:rPr lang="fa-IR" dirty="0" smtClean="0"/>
              <a:t>- رعایت ضوابط عمومی فاکتور</a:t>
            </a:r>
          </a:p>
          <a:p>
            <a:pPr marL="0" indent="0" algn="r" rtl="1">
              <a:buNone/>
            </a:pPr>
            <a:r>
              <a:rPr lang="fa-IR" dirty="0" smtClean="0"/>
              <a:t>2- </a:t>
            </a:r>
            <a:r>
              <a:rPr lang="fa-IR" dirty="0"/>
              <a:t>شبکه تامین قانونی تجهیزات پزشکی </a:t>
            </a:r>
            <a:r>
              <a:rPr lang="fa-IR" dirty="0" smtClean="0"/>
              <a:t> رعایت گردیده باشد یعنی شرکت فروشنده یا واردکننده یا توزیع کننده مجاز در خصوص </a:t>
            </a:r>
            <a:r>
              <a:rPr lang="en-US" dirty="0" smtClean="0"/>
              <a:t>IRC </a:t>
            </a:r>
            <a:r>
              <a:rPr lang="fa-IR" dirty="0" smtClean="0"/>
              <a:t> کالا باشد.</a:t>
            </a:r>
          </a:p>
          <a:p>
            <a:pPr marL="0" indent="0" algn="r" rtl="1">
              <a:buNone/>
            </a:pPr>
            <a:r>
              <a:rPr lang="fa-IR" dirty="0" smtClean="0"/>
              <a:t>3- </a:t>
            </a:r>
            <a:r>
              <a:rPr lang="en-US" dirty="0" smtClean="0"/>
              <a:t>IRC</a:t>
            </a:r>
            <a:r>
              <a:rPr lang="fa-IR" dirty="0" smtClean="0"/>
              <a:t> کالای </a:t>
            </a:r>
            <a:r>
              <a:rPr lang="fa-IR" dirty="0" smtClean="0">
                <a:solidFill>
                  <a:srgbClr val="FF0000"/>
                </a:solidFill>
              </a:rPr>
              <a:t>وارداتی</a:t>
            </a:r>
            <a:r>
              <a:rPr lang="fa-IR" dirty="0" smtClean="0"/>
              <a:t> در </a:t>
            </a:r>
            <a:r>
              <a:rPr lang="fa-IR" dirty="0" smtClean="0">
                <a:solidFill>
                  <a:srgbClr val="FF0000"/>
                </a:solidFill>
              </a:rPr>
              <a:t>استعلام ترخیص کالا </a:t>
            </a:r>
            <a:r>
              <a:rPr lang="fa-IR" dirty="0" smtClean="0"/>
              <a:t>در سایت </a:t>
            </a:r>
            <a:r>
              <a:rPr lang="en-US" dirty="0" smtClean="0"/>
              <a:t>IMED</a:t>
            </a:r>
            <a:r>
              <a:rPr lang="fa-IR" dirty="0" smtClean="0"/>
              <a:t> چک گردد و قیمت محصول بر اساس نوع ارز بر حسب سری ساخت محصول استعلام گردد، در این حالت 3 وضعیت وجود دارد:</a:t>
            </a:r>
          </a:p>
          <a:p>
            <a:pPr marL="0" indent="0" algn="r" rtl="1">
              <a:buNone/>
            </a:pPr>
            <a:r>
              <a:rPr lang="fa-IR" dirty="0" smtClean="0"/>
              <a:t>الف) سری ساخت محصول دارای ارز ترجیحی نوع1 (بانکی، دلار 4200 تومانی)می باشد</a:t>
            </a:r>
          </a:p>
          <a:p>
            <a:pPr marL="0" indent="0" algn="r" rtl="1">
              <a:buNone/>
            </a:pPr>
            <a:r>
              <a:rPr lang="fa-IR" dirty="0" smtClean="0"/>
              <a:t>ب)</a:t>
            </a:r>
            <a:r>
              <a:rPr lang="fa-IR" dirty="0"/>
              <a:t> سری ساخت محصول دارای ارز </a:t>
            </a:r>
            <a:r>
              <a:rPr lang="fa-IR" dirty="0" smtClean="0"/>
              <a:t>ترجیحی نوع2 (نیمایی، </a:t>
            </a:r>
            <a:r>
              <a:rPr lang="fa-IR" dirty="0"/>
              <a:t>دلار </a:t>
            </a:r>
            <a:r>
              <a:rPr lang="fa-IR" dirty="0" smtClean="0"/>
              <a:t>28500 </a:t>
            </a:r>
            <a:r>
              <a:rPr lang="fa-IR" dirty="0"/>
              <a:t>تومانی)</a:t>
            </a:r>
            <a:r>
              <a:rPr lang="fa-IR" dirty="0" smtClean="0"/>
              <a:t>می باشد</a:t>
            </a:r>
          </a:p>
          <a:p>
            <a:pPr marL="0" indent="0" algn="r" rtl="1">
              <a:buNone/>
            </a:pPr>
            <a:r>
              <a:rPr lang="fa-IR" dirty="0" smtClean="0"/>
              <a:t>ج) سری ساخت محصول فاقد قیمت گذاری می باشد در این حالت ارز غیرترجیحی، عدم ارسال اطلاعات تامین، عدم وجود سری ساخت در لیست سری ساخت های اظهار شده</a:t>
            </a:r>
          </a:p>
        </p:txBody>
      </p:sp>
    </p:spTree>
    <p:extLst>
      <p:ext uri="{BB962C8B-B14F-4D97-AF65-F5344CB8AC3E}">
        <p14:creationId xmlns:p14="http://schemas.microsoft.com/office/powerpoint/2010/main" val="30306642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چهارم </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q"/>
            </a:pPr>
            <a:r>
              <a:rPr lang="fa-IR" dirty="0" smtClean="0">
                <a:solidFill>
                  <a:srgbClr val="FF0000"/>
                </a:solidFill>
              </a:rPr>
              <a:t>مرحله چهارم(در صورت انجام خرید)</a:t>
            </a:r>
            <a:r>
              <a:rPr lang="en-US" dirty="0" smtClean="0">
                <a:solidFill>
                  <a:srgbClr val="FF0000"/>
                </a:solidFill>
              </a:rPr>
              <a:t> </a:t>
            </a:r>
            <a:r>
              <a:rPr lang="fa-IR" dirty="0" smtClean="0">
                <a:solidFill>
                  <a:srgbClr val="FF0000"/>
                </a:solidFill>
              </a:rPr>
              <a:t> بررسی فاکتور خرید توسط مسئول فنی ملزومات</a:t>
            </a:r>
          </a:p>
          <a:p>
            <a:pPr algn="r" rtl="1"/>
            <a:r>
              <a:rPr lang="fa-IR" dirty="0" smtClean="0"/>
              <a:t>موارد ذیل می بایست توسط مسئول فنی ملزومات بررسی گردد</a:t>
            </a:r>
          </a:p>
          <a:p>
            <a:pPr marL="0" indent="0" algn="r" rtl="1">
              <a:buNone/>
            </a:pPr>
            <a:r>
              <a:rPr lang="fa-IR" dirty="0" smtClean="0"/>
              <a:t>4- </a:t>
            </a:r>
            <a:r>
              <a:rPr lang="en-US" dirty="0"/>
              <a:t>IRC</a:t>
            </a:r>
            <a:r>
              <a:rPr lang="fa-IR" dirty="0"/>
              <a:t> کالای </a:t>
            </a:r>
            <a:r>
              <a:rPr lang="fa-IR" dirty="0" smtClean="0">
                <a:solidFill>
                  <a:srgbClr val="FF0000"/>
                </a:solidFill>
              </a:rPr>
              <a:t>تولید داخل </a:t>
            </a:r>
            <a:r>
              <a:rPr lang="fa-IR" dirty="0" smtClean="0"/>
              <a:t>در سقف قیمت ملزومات تولید داخل  در سایت </a:t>
            </a:r>
            <a:r>
              <a:rPr lang="en-US" dirty="0" smtClean="0"/>
              <a:t>IMED </a:t>
            </a:r>
            <a:r>
              <a:rPr lang="fa-IR" dirty="0" smtClean="0"/>
              <a:t>چک گردد ، در صورت قیمت گذاری، قیمت رعایت گردد.</a:t>
            </a:r>
          </a:p>
          <a:p>
            <a:pPr marL="0" indent="0" algn="r" rtl="1">
              <a:buNone/>
            </a:pPr>
            <a:r>
              <a:rPr lang="fa-IR" dirty="0" smtClean="0"/>
              <a:t>5-سری ساخت اظهار شده توسط مسئول انبار در فاکتور با سری ساخت درج شده در پشت  فاکتور مطابقت داده شود ، در صورت عدم درج سری ساخت بررسی وعبارت «سری ساخت تحویلی مطابق سری ساخت درج شده در فاکتور می باشد»  در پشت فاکتوردرج گردد.</a:t>
            </a:r>
          </a:p>
        </p:txBody>
      </p:sp>
    </p:spTree>
    <p:extLst>
      <p:ext uri="{BB962C8B-B14F-4D97-AF65-F5344CB8AC3E}">
        <p14:creationId xmlns:p14="http://schemas.microsoft.com/office/powerpoint/2010/main" val="335650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چهارم </a:t>
            </a:r>
            <a:endParaRPr lang="en-US" dirty="0"/>
          </a:p>
        </p:txBody>
      </p:sp>
      <p:sp>
        <p:nvSpPr>
          <p:cNvPr id="3" name="Content Placeholder 2"/>
          <p:cNvSpPr>
            <a:spLocks noGrp="1"/>
          </p:cNvSpPr>
          <p:nvPr>
            <p:ph idx="1"/>
          </p:nvPr>
        </p:nvSpPr>
        <p:spPr/>
        <p:txBody>
          <a:bodyPr>
            <a:normAutofit fontScale="92500" lnSpcReduction="10000"/>
          </a:bodyPr>
          <a:lstStyle/>
          <a:p>
            <a:pPr algn="r" rtl="1">
              <a:buFont typeface="Wingdings" panose="05000000000000000000" pitchFamily="2" charset="2"/>
              <a:buChar char="q"/>
            </a:pPr>
            <a:r>
              <a:rPr lang="fa-IR" dirty="0" smtClean="0">
                <a:solidFill>
                  <a:srgbClr val="FF0000"/>
                </a:solidFill>
              </a:rPr>
              <a:t>مرحله چهارم(در صورت انجام خرید)</a:t>
            </a:r>
          </a:p>
          <a:p>
            <a:pPr marL="0" indent="0" algn="r" rtl="1">
              <a:buNone/>
            </a:pPr>
            <a:r>
              <a:rPr lang="fa-IR" dirty="0" smtClean="0"/>
              <a:t>6-  درصورت رعایت کامل شبکه تامین کالا در فاکتور، مهر و امضای مسئول فنی ملزومات درج گردد.</a:t>
            </a:r>
            <a:endParaRPr lang="en-US" dirty="0" smtClean="0"/>
          </a:p>
          <a:p>
            <a:pPr marL="0" indent="0" algn="r" rtl="1">
              <a:buNone/>
            </a:pPr>
            <a:r>
              <a:rPr lang="fa-IR" dirty="0" smtClean="0"/>
              <a:t>7- در  صورت عدم تایید فاکتور، دلایل عدم تایید توسط مسئول فنی ملزومات در </a:t>
            </a:r>
            <a:r>
              <a:rPr lang="fa-IR" dirty="0" smtClean="0">
                <a:solidFill>
                  <a:srgbClr val="FF0000"/>
                </a:solidFill>
              </a:rPr>
              <a:t>پشت فاکتور یا برگه ضمیمه شده فاکتور با مهر و امضا </a:t>
            </a:r>
            <a:r>
              <a:rPr lang="fa-IR" dirty="0" smtClean="0"/>
              <a:t>درج گردد. در صورت ضمیمه نمودن برگه توضیحات، در پشت فاکتور قید گردد.</a:t>
            </a:r>
          </a:p>
          <a:p>
            <a:pPr marL="0" indent="0" algn="r" rtl="1">
              <a:buNone/>
            </a:pPr>
            <a:r>
              <a:rPr lang="fa-IR" dirty="0" smtClean="0">
                <a:solidFill>
                  <a:srgbClr val="FF0000"/>
                </a:solidFill>
              </a:rPr>
              <a:t>توجه </a:t>
            </a:r>
            <a:r>
              <a:rPr lang="en-US" dirty="0" smtClean="0">
                <a:solidFill>
                  <a:srgbClr val="FF0000"/>
                </a:solidFill>
              </a:rPr>
              <a:t>:</a:t>
            </a:r>
            <a:r>
              <a:rPr lang="fa-IR" dirty="0" smtClean="0"/>
              <a:t>در صورت احراز تخلف گران فروشی، کالای دارای </a:t>
            </a:r>
            <a:r>
              <a:rPr lang="en-US" dirty="0" smtClean="0"/>
              <a:t>IRC </a:t>
            </a:r>
            <a:r>
              <a:rPr lang="fa-IR" dirty="0" smtClean="0"/>
              <a:t> نا معتبر، عدم امکان بررسی کالا به علت عدم درج سری ساخت از شرکت فروشنده پیگیری کتبی اصلاح فاکتور انجام گردد و در صورت عدم اصلاح فاکتور توسط شرکت، گزارش مربوطه به ریاست مرکز درمانی و رونوشت به معاونت غذا ودارو ارسال گردد.</a:t>
            </a:r>
          </a:p>
          <a:p>
            <a:pPr marL="0" indent="0" algn="r" rtl="1">
              <a:buNone/>
            </a:pPr>
            <a:r>
              <a:rPr lang="fa-IR" dirty="0" smtClean="0"/>
              <a:t>یادآوری: </a:t>
            </a:r>
            <a:r>
              <a:rPr lang="fa-IR" b="1" dirty="0" smtClean="0"/>
              <a:t>مطابق دستورالعمل مسئولین فنی تجهیزات پزشکی ویژه موسسات پزشکی اداره کل تجهیزات وپزشکی به شماره 01-</a:t>
            </a:r>
            <a:r>
              <a:rPr lang="en-US" b="1" dirty="0" smtClean="0"/>
              <a:t>WI-PR </a:t>
            </a:r>
          </a:p>
          <a:p>
            <a:pPr marL="0" indent="0" algn="just" rtl="1">
              <a:buNone/>
            </a:pPr>
            <a:r>
              <a:rPr lang="fa-IR" b="1" dirty="0" smtClean="0"/>
              <a:t>نظارت بر زنجیره قانونی تامین تجهیزات پزشکی  و نظارت بر انطباق کامل فرآیند اجرایی  خرید تجهیزات پزشکی  با آیین نامه فعالیت در حوزه تجهیزات پزشکی، دستورالعمل های ابلاغی اداره کل و سایر  قوانین و مقررات مربوطه و </a:t>
            </a:r>
            <a:r>
              <a:rPr lang="fa-IR" b="1" dirty="0" smtClean="0">
                <a:solidFill>
                  <a:srgbClr val="FF0000"/>
                </a:solidFill>
              </a:rPr>
              <a:t>اطلاع هرگونه عدم انطباق به اداره کل تجهیزات پزشکی برعهده مسئول فنی مراکز درمانی می باشد.</a:t>
            </a:r>
          </a:p>
        </p:txBody>
      </p:sp>
    </p:spTree>
    <p:extLst>
      <p:ext uri="{BB962C8B-B14F-4D97-AF65-F5344CB8AC3E}">
        <p14:creationId xmlns:p14="http://schemas.microsoft.com/office/powerpoint/2010/main" val="9594714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موارد خاص:</a:t>
            </a:r>
            <a:endParaRPr lang="en-US" dirty="0"/>
          </a:p>
        </p:txBody>
      </p:sp>
      <p:sp>
        <p:nvSpPr>
          <p:cNvPr id="3" name="Content Placeholder 2"/>
          <p:cNvSpPr>
            <a:spLocks noGrp="1"/>
          </p:cNvSpPr>
          <p:nvPr>
            <p:ph idx="1"/>
          </p:nvPr>
        </p:nvSpPr>
        <p:spPr/>
        <p:txBody>
          <a:bodyPr/>
          <a:lstStyle/>
          <a:p>
            <a:pPr algn="r" rtl="1"/>
            <a:r>
              <a:rPr lang="fa-IR" dirty="0" smtClean="0"/>
              <a:t>در برخی از شرایط مانند شرایط ذیل، علی رغم عدم رعایت قیمت مصوب و یا  زنجیره تامین (خرید ازنماینده استانی سایر استانها یا خرید از نماینده دارای تاریخ اعتبار منقضی) مرکز درمانی ناچار به خرید می گردد، در این حالت می بایست در صورت خرید توسط مرکز درمانی </a:t>
            </a:r>
            <a:r>
              <a:rPr lang="fa-IR" dirty="0" smtClean="0">
                <a:solidFill>
                  <a:srgbClr val="FF0000"/>
                </a:solidFill>
              </a:rPr>
              <a:t>صورتجلسه</a:t>
            </a:r>
            <a:r>
              <a:rPr lang="fa-IR" dirty="0" smtClean="0"/>
              <a:t> ای با امضای رئیس بیمارستان،مسئول فنی ملزومات مرکز درمانی، مدیر مالی تنظیم  و در صورت خرید توسط تیم خرید متمرکز صورتجلسه باامضای مسئول فنی خرید متمرکز، کارپرداز، سرپرست تیم خرید متمرکز تنظیم و </a:t>
            </a:r>
            <a:r>
              <a:rPr lang="fa-IR" dirty="0" smtClean="0">
                <a:solidFill>
                  <a:srgbClr val="FF0000"/>
                </a:solidFill>
              </a:rPr>
              <a:t>در آن توضیحات کامل(دلایل خرید) و نحوه پیگیری مسئول فنی ملزومات (گزارش به معاونت غذا و دارو/در خصوص قیمت) ارائه گردد.</a:t>
            </a:r>
          </a:p>
          <a:p>
            <a:pPr algn="r" rtl="1"/>
            <a:endParaRPr lang="en-US" dirty="0">
              <a:solidFill>
                <a:srgbClr val="FF0000"/>
              </a:solidFill>
            </a:endParaRPr>
          </a:p>
        </p:txBody>
      </p:sp>
    </p:spTree>
    <p:extLst>
      <p:ext uri="{BB962C8B-B14F-4D97-AF65-F5344CB8AC3E}">
        <p14:creationId xmlns:p14="http://schemas.microsoft.com/office/powerpoint/2010/main" val="1476043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انواع تخلفات مطابق ماده 96 آیین نامه فعالیت در حوزه تجهیزات پزشکی(موارد مرتبط با حوزه تامین تجهیزات پزشکی) </a:t>
            </a:r>
            <a:endParaRPr lang="en-US" dirty="0"/>
          </a:p>
        </p:txBody>
      </p:sp>
      <p:sp>
        <p:nvSpPr>
          <p:cNvPr id="3" name="Content Placeholder 2"/>
          <p:cNvSpPr>
            <a:spLocks noGrp="1"/>
          </p:cNvSpPr>
          <p:nvPr>
            <p:ph idx="1"/>
          </p:nvPr>
        </p:nvSpPr>
        <p:spPr/>
        <p:txBody>
          <a:bodyPr>
            <a:normAutofit lnSpcReduction="10000"/>
          </a:bodyPr>
          <a:lstStyle/>
          <a:p>
            <a:pPr algn="r" rtl="1"/>
            <a:r>
              <a:rPr lang="fa-IR" dirty="0" smtClean="0"/>
              <a:t>بند1 ماده 96: عدم رعایت آیین نامه یا دستورالعمل های ابلاغی اداره کل تجهیزات و ملزومات پزشکی</a:t>
            </a:r>
          </a:p>
          <a:p>
            <a:pPr algn="r" rtl="1"/>
            <a:r>
              <a:rPr lang="fa-IR" dirty="0" smtClean="0"/>
              <a:t>بند7 </a:t>
            </a:r>
            <a:r>
              <a:rPr lang="fa-IR" dirty="0"/>
              <a:t>ماده </a:t>
            </a:r>
            <a:r>
              <a:rPr lang="fa-IR" dirty="0" smtClean="0"/>
              <a:t>96:عدم رعایت تعرفه و قیمت نظیر قیمت های تجهیزات پزشکی</a:t>
            </a:r>
          </a:p>
          <a:p>
            <a:pPr marL="0" indent="0" algn="r" rtl="1">
              <a:buNone/>
            </a:pPr>
            <a:r>
              <a:rPr lang="fa-IR" dirty="0" smtClean="0"/>
              <a:t>توجه: در ماده 88 و 89  آیین نامه موارد ذیل در خصوص رعایت قیمت مصوب عنوان گردیده است:</a:t>
            </a:r>
          </a:p>
          <a:p>
            <a:pPr marL="0" indent="0" algn="r" rtl="1">
              <a:buNone/>
            </a:pPr>
            <a:r>
              <a:rPr lang="fa-IR" dirty="0" smtClean="0"/>
              <a:t>کلیه اشخاص حقیقی و حقوقی  فعال در حوزه تجهیزات پزشکی  نظیر تامین، تولید، واردات  و ترخیص، توزیع  و عرضه و دانشگاهها، موسسات پزشکی، مراکز بهداشتی و درمانی، صاحبان حرف پزشکی مکلف به رعایت قیمت های مصوب و ابلاغی تجهیزات پزشکی ، دستورالعمل های ابلاغی و دستورالعمل استفاده از  درصد سود عمده  فروش و خرده فروش  در این خصوص می باشند.</a:t>
            </a:r>
          </a:p>
          <a:p>
            <a:pPr marL="0" indent="0" algn="r" rtl="1">
              <a:buNone/>
            </a:pPr>
            <a:r>
              <a:rPr lang="fa-IR" dirty="0" smtClean="0"/>
              <a:t>اداره کل یا </a:t>
            </a:r>
            <a:r>
              <a:rPr lang="fa-IR" dirty="0" smtClean="0">
                <a:solidFill>
                  <a:schemeClr val="tx1"/>
                </a:solidFill>
              </a:rPr>
              <a:t>دانشگاه</a:t>
            </a:r>
            <a:r>
              <a:rPr lang="fa-IR" dirty="0" smtClean="0">
                <a:solidFill>
                  <a:srgbClr val="FF0000"/>
                </a:solidFill>
              </a:rPr>
              <a:t> موظف است در صورت مشاهده تخلف</a:t>
            </a:r>
            <a:r>
              <a:rPr lang="fa-IR" dirty="0" smtClean="0"/>
              <a:t>، نسبت به پیگیری  قانونی موضوع اقدام نماید.</a:t>
            </a:r>
          </a:p>
          <a:p>
            <a:pPr algn="r" rtl="1"/>
            <a:r>
              <a:rPr lang="fa-IR" dirty="0" smtClean="0"/>
              <a:t>بند13 ماده 96: هر گونه تبانی با خریداران ، فروشندگان، مدیران، کارشناسان یا صاحبان حرف پزشکی به منظور نادیده گرفتن هر یک یا بخش از مفاد این آیین نامه و دستورالعمل های ابلاغی</a:t>
            </a:r>
          </a:p>
          <a:p>
            <a:pPr algn="r" rtl="1"/>
            <a:r>
              <a:rPr lang="fa-IR" dirty="0" smtClean="0"/>
              <a:t>بند14 ماده 96: تولید، توزیع ، فروش ، واردات  و عرضه بدون اخذ مجوز  و یا پس از انقضای  مهلت مجوز و عدم تمدید آن</a:t>
            </a:r>
          </a:p>
          <a:p>
            <a:pPr algn="r" rtl="1"/>
            <a:endParaRPr lang="fa-IR" dirty="0" smtClean="0"/>
          </a:p>
          <a:p>
            <a:pPr algn="r" rtl="1"/>
            <a:endParaRPr lang="en-US" dirty="0"/>
          </a:p>
        </p:txBody>
      </p:sp>
    </p:spTree>
    <p:extLst>
      <p:ext uri="{BB962C8B-B14F-4D97-AF65-F5344CB8AC3E}">
        <p14:creationId xmlns:p14="http://schemas.microsoft.com/office/powerpoint/2010/main" val="29452066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برخی موارد خاص:</a:t>
            </a:r>
            <a:endParaRPr lang="en-US" dirty="0"/>
          </a:p>
        </p:txBody>
      </p:sp>
      <p:sp>
        <p:nvSpPr>
          <p:cNvPr id="3" name="Content Placeholder 2"/>
          <p:cNvSpPr>
            <a:spLocks noGrp="1"/>
          </p:cNvSpPr>
          <p:nvPr>
            <p:ph idx="1"/>
          </p:nvPr>
        </p:nvSpPr>
        <p:spPr/>
        <p:txBody>
          <a:bodyPr/>
          <a:lstStyle/>
          <a:p>
            <a:pPr algn="r" rtl="1"/>
            <a:r>
              <a:rPr lang="fa-IR" dirty="0" smtClean="0"/>
              <a:t>تجهیزات مصرفی دستگاهها که به صورت انحصاری توسط یک تامین کننده ، تامین می گردند</a:t>
            </a:r>
          </a:p>
          <a:p>
            <a:pPr algn="r" rtl="1"/>
            <a:r>
              <a:rPr lang="fa-IR" dirty="0" smtClean="0"/>
              <a:t>کمبود کشوری کالا( در صورتجلسه کدرهگیری گزارش کمبود در سامانه </a:t>
            </a:r>
            <a:r>
              <a:rPr lang="en-US" dirty="0" smtClean="0"/>
              <a:t>Import </a:t>
            </a:r>
            <a:r>
              <a:rPr lang="fa-IR" dirty="0" smtClean="0"/>
              <a:t>و نام شرکتهای دارای عدم موجودی درج گردد)</a:t>
            </a:r>
          </a:p>
          <a:p>
            <a:pPr algn="r" rtl="1"/>
            <a:r>
              <a:rPr lang="fa-IR" dirty="0" smtClean="0"/>
              <a:t>عدم همکاری سایر شرکتهای تامین کننده(در صورتجلسه ، نام شرکتها درج گردد)</a:t>
            </a:r>
          </a:p>
          <a:p>
            <a:pPr algn="r" rtl="1"/>
            <a:r>
              <a:rPr lang="fa-IR" dirty="0" smtClean="0"/>
              <a:t>تاکید پزشک در استفاده از برند خاص( در این حالت، صورتجلسه ای  با موضوع برندهای مورد تایید پزشک با امضای پزشک وجود داشته باشد)</a:t>
            </a:r>
          </a:p>
          <a:p>
            <a:pPr algn="r" rtl="1"/>
            <a:r>
              <a:rPr lang="fa-IR" dirty="0" smtClean="0"/>
              <a:t>عدم وجود توزیع کننده سراسری و یا توزیع کننده استان سمنان و عدم همکاری شرکت تامین کننده اصلی در فروش کالا </a:t>
            </a:r>
            <a:endParaRPr lang="en-US" dirty="0"/>
          </a:p>
        </p:txBody>
      </p:sp>
    </p:spTree>
    <p:extLst>
      <p:ext uri="{BB962C8B-B14F-4D97-AF65-F5344CB8AC3E}">
        <p14:creationId xmlns:p14="http://schemas.microsoft.com/office/powerpoint/2010/main" val="2252726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t>فرآیند تامین اقلام مصرفی- مرحله پنجم</a:t>
            </a:r>
            <a:endParaRPr lang="en-US" dirty="0"/>
          </a:p>
        </p:txBody>
      </p:sp>
      <p:sp>
        <p:nvSpPr>
          <p:cNvPr id="3" name="Content Placeholder 2"/>
          <p:cNvSpPr>
            <a:spLocks noGrp="1"/>
          </p:cNvSpPr>
          <p:nvPr>
            <p:ph idx="1"/>
          </p:nvPr>
        </p:nvSpPr>
        <p:spPr/>
        <p:txBody>
          <a:bodyPr>
            <a:normAutofit/>
          </a:bodyPr>
          <a:lstStyle/>
          <a:p>
            <a:pPr algn="r" rtl="1">
              <a:buFont typeface="Wingdings" panose="05000000000000000000" pitchFamily="2" charset="2"/>
              <a:buChar char="q"/>
            </a:pPr>
            <a:r>
              <a:rPr lang="fa-IR" dirty="0" smtClean="0">
                <a:solidFill>
                  <a:srgbClr val="FF0000"/>
                </a:solidFill>
              </a:rPr>
              <a:t>مرحله پنجم (واحد مالی)</a:t>
            </a:r>
          </a:p>
          <a:p>
            <a:pPr marL="0" indent="0" algn="r" rtl="1">
              <a:buNone/>
            </a:pPr>
            <a:r>
              <a:rPr lang="fa-IR" dirty="0" smtClean="0">
                <a:solidFill>
                  <a:schemeClr val="tx1"/>
                </a:solidFill>
              </a:rPr>
              <a:t>1- در صورت عدم وجود مهر و امضای مسئول فنی ملزومات ودر صورت رد، عدم درج  توضیحات مسئول فنی ملزومات، به منزله عدم بررسی فاکتور توسط مسئول فنی ملزومات می باشد و فاکتور در اسرع وقت به مسئول فنی ارجاع گردد.</a:t>
            </a:r>
          </a:p>
          <a:p>
            <a:pPr marL="0" indent="0" algn="r" rtl="1">
              <a:buNone/>
            </a:pPr>
            <a:r>
              <a:rPr lang="fa-IR" dirty="0" smtClean="0">
                <a:solidFill>
                  <a:schemeClr val="tx1"/>
                </a:solidFill>
              </a:rPr>
              <a:t>2- در خصوص موارد خاص، صورتجلسه تنظیمی ضمیمه فاکتور گردد.</a:t>
            </a:r>
          </a:p>
          <a:p>
            <a:pPr marL="0" indent="0" algn="r" rtl="1">
              <a:buNone/>
            </a:pPr>
            <a:endParaRPr lang="fa-IR" dirty="0" smtClean="0">
              <a:solidFill>
                <a:srgbClr val="FF0000"/>
              </a:solidFill>
            </a:endParaRPr>
          </a:p>
        </p:txBody>
      </p:sp>
    </p:spTree>
    <p:extLst>
      <p:ext uri="{BB962C8B-B14F-4D97-AF65-F5344CB8AC3E}">
        <p14:creationId xmlns:p14="http://schemas.microsoft.com/office/powerpoint/2010/main" val="30493987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خلاصه فرآیند تامین اقلام مصرفی </a:t>
            </a:r>
            <a:endParaRPr lang="en-US" dirty="0"/>
          </a:p>
        </p:txBody>
      </p:sp>
      <p:sp>
        <p:nvSpPr>
          <p:cNvPr id="3" name="Content Placeholder 2"/>
          <p:cNvSpPr>
            <a:spLocks noGrp="1"/>
          </p:cNvSpPr>
          <p:nvPr>
            <p:ph idx="1"/>
          </p:nvPr>
        </p:nvSpPr>
        <p:spPr/>
        <p:txBody>
          <a:bodyPr/>
          <a:lstStyle/>
          <a:p>
            <a:pPr algn="r" rtl="1">
              <a:buFont typeface="Wingdings" panose="05000000000000000000" pitchFamily="2" charset="2"/>
              <a:buChar char="ü"/>
            </a:pPr>
            <a:r>
              <a:rPr lang="fa-IR" dirty="0" smtClean="0">
                <a:solidFill>
                  <a:srgbClr val="FF0000"/>
                </a:solidFill>
              </a:rPr>
              <a:t>مرحله اول: </a:t>
            </a:r>
            <a:r>
              <a:rPr lang="fa-IR" dirty="0" smtClean="0"/>
              <a:t>سفارش کالا و اخذ پیش فاکتور</a:t>
            </a:r>
          </a:p>
          <a:p>
            <a:pPr algn="r" rtl="1">
              <a:buFont typeface="Wingdings" panose="05000000000000000000" pitchFamily="2" charset="2"/>
              <a:buChar char="ü"/>
            </a:pPr>
            <a:r>
              <a:rPr lang="fa-IR" dirty="0" smtClean="0">
                <a:solidFill>
                  <a:srgbClr val="FF0000"/>
                </a:solidFill>
              </a:rPr>
              <a:t>مرحله دوم: </a:t>
            </a:r>
            <a:r>
              <a:rPr lang="fa-IR" dirty="0"/>
              <a:t>بررسی پیش فاکتور توسط مسئول فنی ملزومات پزشکی مرکز درمانی / مسئول فنی ملزومات پزشکی </a:t>
            </a:r>
            <a:r>
              <a:rPr lang="fa-IR" dirty="0" smtClean="0"/>
              <a:t>دانشگاه</a:t>
            </a:r>
          </a:p>
          <a:p>
            <a:pPr algn="r" rtl="1">
              <a:buFont typeface="Wingdings" panose="05000000000000000000" pitchFamily="2" charset="2"/>
              <a:buChar char="ü"/>
            </a:pPr>
            <a:r>
              <a:rPr lang="fa-IR" dirty="0" smtClean="0">
                <a:solidFill>
                  <a:srgbClr val="FF0000"/>
                </a:solidFill>
              </a:rPr>
              <a:t>مرحله سوم: </a:t>
            </a:r>
            <a:r>
              <a:rPr lang="fa-IR" dirty="0" smtClean="0"/>
              <a:t>تحویل کالا و فاکتور توسط انباردار</a:t>
            </a:r>
          </a:p>
          <a:p>
            <a:pPr algn="r" rtl="1">
              <a:buFont typeface="Wingdings" panose="05000000000000000000" pitchFamily="2" charset="2"/>
              <a:buChar char="ü"/>
            </a:pPr>
            <a:r>
              <a:rPr lang="fa-IR" dirty="0" smtClean="0">
                <a:solidFill>
                  <a:srgbClr val="FF0000"/>
                </a:solidFill>
              </a:rPr>
              <a:t>مرحله چهارم: </a:t>
            </a:r>
            <a:r>
              <a:rPr lang="fa-IR" dirty="0" smtClean="0"/>
              <a:t>بررسی فاکتور توسط مسئول فنی ملزومات</a:t>
            </a:r>
          </a:p>
          <a:p>
            <a:pPr algn="r" rtl="1">
              <a:buFont typeface="Wingdings" panose="05000000000000000000" pitchFamily="2" charset="2"/>
              <a:buChar char="ü"/>
            </a:pPr>
            <a:r>
              <a:rPr lang="fa-IR" dirty="0" smtClean="0">
                <a:solidFill>
                  <a:srgbClr val="FF0000"/>
                </a:solidFill>
              </a:rPr>
              <a:t>مرحله پنجم: </a:t>
            </a:r>
            <a:r>
              <a:rPr lang="fa-IR" dirty="0" smtClean="0"/>
              <a:t>واحد مالی</a:t>
            </a:r>
            <a:endParaRPr lang="fa-IR" dirty="0"/>
          </a:p>
          <a:p>
            <a:pPr algn="r" rtl="1">
              <a:buFont typeface="Wingdings" panose="05000000000000000000" pitchFamily="2" charset="2"/>
              <a:buChar char="ü"/>
            </a:pPr>
            <a:endParaRPr lang="en-US" dirty="0"/>
          </a:p>
        </p:txBody>
      </p:sp>
    </p:spTree>
    <p:extLst>
      <p:ext uri="{BB962C8B-B14F-4D97-AF65-F5344CB8AC3E}">
        <p14:creationId xmlns:p14="http://schemas.microsoft.com/office/powerpoint/2010/main" val="12992838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fa-IR" dirty="0" smtClean="0"/>
              <a:t>توجه: </a:t>
            </a:r>
            <a:endParaRPr lang="en-US" dirty="0"/>
          </a:p>
        </p:txBody>
      </p:sp>
      <p:sp>
        <p:nvSpPr>
          <p:cNvPr id="3" name="Content Placeholder 2"/>
          <p:cNvSpPr>
            <a:spLocks noGrp="1"/>
          </p:cNvSpPr>
          <p:nvPr>
            <p:ph idx="1"/>
          </p:nvPr>
        </p:nvSpPr>
        <p:spPr>
          <a:xfrm>
            <a:off x="2589212" y="1392072"/>
            <a:ext cx="8915400" cy="4519150"/>
          </a:xfrm>
        </p:spPr>
        <p:txBody>
          <a:bodyPr/>
          <a:lstStyle/>
          <a:p>
            <a:pPr algn="just" rtl="1"/>
            <a:r>
              <a:rPr lang="fa-IR" sz="2400" dirty="0"/>
              <a:t>      مسئول فني ملزومات مركز درماني، موظف است به صورت هفتگي، گزارش ورود به انبار كليه ملزومات مصرفي را از سيستم </a:t>
            </a:r>
            <a:r>
              <a:rPr lang="en-US" sz="2400" dirty="0"/>
              <a:t>HIS </a:t>
            </a:r>
            <a:r>
              <a:rPr lang="fa-IR" sz="2400" dirty="0"/>
              <a:t>دريافت و در صورت مشاهده كالايي كه فاكتور آن به ايشان ارائه نگرديده است، پيگيري فاكتور را انجام دهد.  جهت جلوگيري از تكرار اين مورد، توصيه مي شود در اين وضعيت، گزارش عدم همكاري واحدمربوطه در ارائه فاكتور به  مسئول فني ملزومات پزشكي توسط ايشان به صورت كتبي به رياست بيمارستان ارسال گردد.</a:t>
            </a:r>
          </a:p>
          <a:p>
            <a:pPr marL="0" indent="0">
              <a:buNone/>
            </a:pPr>
            <a:r>
              <a:rPr lang="fa-IR" dirty="0"/>
              <a:t/>
            </a:r>
            <a:br>
              <a:rPr lang="fa-IR" dirty="0"/>
            </a:br>
            <a:endParaRPr lang="en-US" dirty="0"/>
          </a:p>
        </p:txBody>
      </p:sp>
    </p:spTree>
    <p:extLst>
      <p:ext uri="{BB962C8B-B14F-4D97-AF65-F5344CB8AC3E}">
        <p14:creationId xmlns:p14="http://schemas.microsoft.com/office/powerpoint/2010/main" val="839546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ماده 13 آیین نامه تجهیزات و ملزومات پزشکی:</a:t>
            </a:r>
            <a:endParaRPr lang="en-US" dirty="0"/>
          </a:p>
        </p:txBody>
      </p:sp>
      <p:sp>
        <p:nvSpPr>
          <p:cNvPr id="3" name="Content Placeholder 2"/>
          <p:cNvSpPr>
            <a:spLocks noGrp="1"/>
          </p:cNvSpPr>
          <p:nvPr>
            <p:ph idx="1"/>
          </p:nvPr>
        </p:nvSpPr>
        <p:spPr/>
        <p:txBody>
          <a:bodyPr/>
          <a:lstStyle/>
          <a:p>
            <a:pPr algn="r" rtl="1"/>
            <a:r>
              <a:rPr lang="fa-IR" dirty="0" smtClean="0"/>
              <a:t>موسسات پزشکی  یا واحدهای تولیدی،وارداتی،توزیعی و عرضه کننده به منظور انجام فعالیت های خویش موظف به معرفی مسئول فنی با تخصص مرتبط با آن حیطه می باشند.</a:t>
            </a:r>
          </a:p>
          <a:p>
            <a:pPr marL="0" indent="0" algn="r" rtl="1">
              <a:buNone/>
            </a:pPr>
            <a:r>
              <a:rPr lang="fa-IR" dirty="0" smtClean="0"/>
              <a:t>تبصره1:  مسئولیت صحت کلیه  اسناد  و مدارک ارائه شده  به اداره کل تجهیزات پزشکی و مسئولیت احراز، اثبات و استمرار تطابق با الزامات قانونی  و نظارت علمی و فنی بر حسن اجرای مفاد این آیین نامه و  دستورالعمل های ابلاغی  و سایر قوانین و مقررات  در واحدهای مربوطه برعهده مسئول فنی است، لیکن مسئولیت مسئول فنی نافی مسئولیت مدنی و کیفری  مدیرعامل و  سایر مدیران مربوطه نمی باشد.</a:t>
            </a:r>
            <a:endParaRPr lang="en-US" dirty="0"/>
          </a:p>
        </p:txBody>
      </p:sp>
    </p:spTree>
    <p:extLst>
      <p:ext uri="{BB962C8B-B14F-4D97-AF65-F5344CB8AC3E}">
        <p14:creationId xmlns:p14="http://schemas.microsoft.com/office/powerpoint/2010/main" val="1652577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612272" cy="1108833"/>
          </a:xfrm>
        </p:spPr>
        <p:txBody>
          <a:bodyPr>
            <a:normAutofit/>
          </a:bodyPr>
          <a:lstStyle/>
          <a:p>
            <a:pPr algn="r"/>
            <a:r>
              <a:rPr lang="fa-IR" dirty="0" smtClean="0"/>
              <a:t>قوانین جدید شبکه تامین و توزیع تجهیزات پزشکی در سالهای اخیر </a:t>
            </a:r>
            <a:endParaRPr lang="en-US" dirty="0"/>
          </a:p>
        </p:txBody>
      </p:sp>
      <p:sp>
        <p:nvSpPr>
          <p:cNvPr id="3" name="Content Placeholder 2"/>
          <p:cNvSpPr>
            <a:spLocks noGrp="1"/>
          </p:cNvSpPr>
          <p:nvPr>
            <p:ph idx="1"/>
          </p:nvPr>
        </p:nvSpPr>
        <p:spPr>
          <a:xfrm>
            <a:off x="838200" y="1690688"/>
            <a:ext cx="10612272" cy="4486275"/>
          </a:xfrm>
        </p:spPr>
        <p:txBody>
          <a:bodyPr>
            <a:normAutofit/>
          </a:bodyPr>
          <a:lstStyle/>
          <a:p>
            <a:pPr algn="r" rtl="1"/>
            <a:r>
              <a:rPr lang="fa-IR" b="1" dirty="0"/>
              <a:t>الزام الصاق برچسب اصالت بر روی کلیه ملزومات پزشکی مصرفی </a:t>
            </a:r>
            <a:r>
              <a:rPr lang="fa-IR" b="1" dirty="0" smtClean="0"/>
              <a:t>وارداتی از تاریخ(1398/09/01) و </a:t>
            </a:r>
            <a:r>
              <a:rPr lang="fa-IR" b="1" dirty="0"/>
              <a:t>بر روی کلیه ملزومات پزشکی مصرفی </a:t>
            </a:r>
            <a:r>
              <a:rPr lang="fa-IR" b="1" dirty="0" smtClean="0"/>
              <a:t>تولیدی (1398/12/01)</a:t>
            </a:r>
          </a:p>
          <a:p>
            <a:pPr algn="r" rtl="1"/>
            <a:r>
              <a:rPr lang="fa-IR" b="1" dirty="0" smtClean="0"/>
              <a:t>ابلاغ دستورالعمل جدید پخش، توزیع و عرضه تجهیزات پزشکی(1400/07/27)</a:t>
            </a:r>
          </a:p>
          <a:p>
            <a:pPr algn="r" rtl="1"/>
            <a:r>
              <a:rPr lang="fa-IR" b="1" dirty="0" smtClean="0"/>
              <a:t>اصالت سنجی دارو و لوازم مصرفی در مراکز درمانی (1400/10/27)</a:t>
            </a:r>
          </a:p>
          <a:p>
            <a:pPr algn="r" rtl="1"/>
            <a:r>
              <a:rPr lang="fa-IR" b="1" dirty="0" smtClean="0"/>
              <a:t>اعلام هزینه های اجزای ست ابزار، اره و دریل (1401/06/19)</a:t>
            </a:r>
          </a:p>
          <a:p>
            <a:pPr algn="r" rtl="1"/>
            <a:r>
              <a:rPr lang="fa-IR" b="1" dirty="0" smtClean="0"/>
              <a:t>انتشار سوابق واردات تجهیزات و ملزومات پزشکی با ارز نیمایی در قالب جداول اکسل حاوی سری ساخت(1401/02/24)</a:t>
            </a:r>
          </a:p>
          <a:p>
            <a:pPr algn="r" rtl="1"/>
            <a:r>
              <a:rPr lang="fa-IR" b="1" dirty="0" smtClean="0"/>
              <a:t>انتشار سوابق واردات تجهیزات و ملزومات پزشکی با ارز دولتی در قالب جداول اکسل حاوی سری ساخت(1401/04/08)</a:t>
            </a:r>
          </a:p>
          <a:p>
            <a:pPr algn="r" rtl="1"/>
            <a:r>
              <a:rPr lang="fa-IR" b="1" dirty="0" smtClean="0"/>
              <a:t>ایجاد امکان استعلام نوع ارز(ترجیحی/نیمایی) از سال بر اساس سری ساخت در وب سایت </a:t>
            </a:r>
            <a:r>
              <a:rPr lang="en-US" b="1" dirty="0" err="1" smtClean="0"/>
              <a:t>Imed</a:t>
            </a:r>
            <a:r>
              <a:rPr lang="fa-IR" b="1" dirty="0" smtClean="0"/>
              <a:t>(1401/09/12)</a:t>
            </a:r>
          </a:p>
          <a:p>
            <a:pPr algn="r" rtl="1"/>
            <a:r>
              <a:rPr lang="fa-IR" b="1" dirty="0" smtClean="0"/>
              <a:t>طرح مدیریت توزیع پروتزهای لگن و زانو، لنز داخل چشمی و استنت دارویی (1402/04/20)</a:t>
            </a:r>
          </a:p>
          <a:p>
            <a:pPr algn="r" rtl="1"/>
            <a:r>
              <a:rPr lang="fa-IR" b="1" dirty="0"/>
              <a:t>ایجاد دسترسی داشبورد انبار مجازی تجهیزات و ملزومات پزشکی(1402/01/26)</a:t>
            </a:r>
          </a:p>
          <a:p>
            <a:pPr algn="r" rtl="1"/>
            <a:endParaRPr lang="fa-IR" b="1" dirty="0" smtClean="0"/>
          </a:p>
          <a:p>
            <a:pPr algn="r" rtl="1"/>
            <a:endParaRPr lang="fa-IR" b="1" dirty="0" smtClean="0"/>
          </a:p>
          <a:p>
            <a:pPr algn="r" rtl="1"/>
            <a:endParaRPr lang="fa-IR" b="1" dirty="0"/>
          </a:p>
          <a:p>
            <a:pPr algn="r" rtl="1"/>
            <a:endParaRPr lang="en-US" dirty="0"/>
          </a:p>
        </p:txBody>
      </p:sp>
    </p:spTree>
    <p:extLst>
      <p:ext uri="{BB962C8B-B14F-4D97-AF65-F5344CB8AC3E}">
        <p14:creationId xmlns:p14="http://schemas.microsoft.com/office/powerpoint/2010/main" val="12225790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4068" y="173734"/>
            <a:ext cx="8911687" cy="1280890"/>
          </a:xfrm>
        </p:spPr>
        <p:txBody>
          <a:bodyPr/>
          <a:lstStyle/>
          <a:p>
            <a:pPr algn="r" rtl="1"/>
            <a:r>
              <a:rPr lang="fa-IR" dirty="0" smtClean="0"/>
              <a:t>تصویر سامانه انبار مجازی</a:t>
            </a:r>
            <a:br>
              <a:rPr lang="fa-IR" dirty="0" smtClean="0"/>
            </a:br>
            <a:r>
              <a:rPr lang="fa-IR" dirty="0" smtClean="0"/>
              <a:t>فیلتر : مراکز درمانی دانشگاه علوم پزشکی.....</a:t>
            </a:r>
            <a:endParaRPr lang="en-US" dirty="0"/>
          </a:p>
        </p:txBody>
      </p:sp>
      <p:pic>
        <p:nvPicPr>
          <p:cNvPr id="4" name="Content Placeholder 3"/>
          <p:cNvPicPr>
            <a:picLocks noGrp="1" noChangeAspect="1"/>
          </p:cNvPicPr>
          <p:nvPr>
            <p:ph idx="1"/>
          </p:nvPr>
        </p:nvPicPr>
        <p:blipFill>
          <a:blip r:embed="rId2"/>
          <a:stretch>
            <a:fillRect/>
          </a:stretch>
        </p:blipFill>
        <p:spPr>
          <a:xfrm>
            <a:off x="1470096" y="1632045"/>
            <a:ext cx="9939432" cy="4953000"/>
          </a:xfrm>
          <a:prstGeom prst="rect">
            <a:avLst/>
          </a:prstGeom>
        </p:spPr>
      </p:pic>
    </p:spTree>
    <p:extLst>
      <p:ext uri="{BB962C8B-B14F-4D97-AF65-F5344CB8AC3E}">
        <p14:creationId xmlns:p14="http://schemas.microsoft.com/office/powerpoint/2010/main" val="17436981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140" y="528576"/>
            <a:ext cx="8911687" cy="1280890"/>
          </a:xfrm>
        </p:spPr>
        <p:txBody>
          <a:bodyPr/>
          <a:lstStyle/>
          <a:p>
            <a:pPr algn="r" rtl="1"/>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a:xfrm>
            <a:off x="2193427" y="1505803"/>
            <a:ext cx="8915400" cy="3777622"/>
          </a:xfrm>
        </p:spPr>
        <p:txBody>
          <a:bodyPr>
            <a:normAutofit/>
          </a:bodyPr>
          <a:lstStyle/>
          <a:p>
            <a:pPr marL="0" indent="0" algn="r" rtl="1">
              <a:buNone/>
            </a:pPr>
            <a:endParaRPr lang="en-US" b="1" dirty="0"/>
          </a:p>
          <a:p>
            <a:pPr marL="0" indent="0" algn="r" rtl="1">
              <a:buNone/>
            </a:pPr>
            <a:r>
              <a:rPr lang="fa-IR" b="1" dirty="0" smtClean="0"/>
              <a:t>مطابق دستورالعمل جدید پخش، توزیع و عرضه تجهیزات پزشکی تامین تجهیزات پزشکی جهت موسسات پزشکی از یکی از طرق ذیل می باشد:</a:t>
            </a:r>
          </a:p>
          <a:p>
            <a:pPr algn="r" rtl="1"/>
            <a:r>
              <a:rPr lang="fa-IR" b="1" dirty="0" smtClean="0"/>
              <a:t>خرید مستقیم از تولیدکننده و یا وارد کننده کالا </a:t>
            </a:r>
            <a:r>
              <a:rPr lang="fa-IR" b="1" dirty="0" smtClean="0">
                <a:solidFill>
                  <a:srgbClr val="FF0000"/>
                </a:solidFill>
              </a:rPr>
              <a:t>دارای</a:t>
            </a:r>
            <a:r>
              <a:rPr lang="en-US" b="1" dirty="0" smtClean="0">
                <a:solidFill>
                  <a:srgbClr val="FF0000"/>
                </a:solidFill>
              </a:rPr>
              <a:t>IRC </a:t>
            </a:r>
            <a:r>
              <a:rPr lang="fa-IR" b="1" dirty="0" smtClean="0">
                <a:solidFill>
                  <a:srgbClr val="FF0000"/>
                </a:solidFill>
              </a:rPr>
              <a:t> معتبر</a:t>
            </a:r>
          </a:p>
          <a:p>
            <a:pPr algn="r" rtl="1"/>
            <a:r>
              <a:rPr lang="fa-IR" b="1" dirty="0" smtClean="0"/>
              <a:t>تامین از توزیع کننده سراسری (دارای نمایندگی معتبر) و یا از توزیع کننده استانی واقع در موقعیت جغرافیایی مرکز درمانی (دارای نمایندگی معتبر)</a:t>
            </a:r>
          </a:p>
          <a:p>
            <a:pPr algn="just" rtl="1"/>
            <a:r>
              <a:rPr lang="fa-IR" dirty="0" smtClean="0"/>
              <a:t>پیشنهاد می گردد در صورت عدم وجود توزیع کننده معتبر استانی و یا سراسری جهت وسیله پزشکی مورد نیاز مرکز درمانی با برند مورد نظر، عدم ارائه کالا توسط تولیدکننده و یا واردکننده، در صورت خرید از توزیع کننده استانی سایر استانها، توضیحات توسط مسئول فنی  خرید متمرکز و یا مسئول فنی ملزومات در فاکتور خرید درج و یا صورتجلسه تنظیم  گردد.</a:t>
            </a:r>
            <a:endParaRPr lang="en-US" dirty="0"/>
          </a:p>
        </p:txBody>
      </p:sp>
    </p:spTree>
    <p:extLst>
      <p:ext uri="{BB962C8B-B14F-4D97-AF65-F5344CB8AC3E}">
        <p14:creationId xmlns:p14="http://schemas.microsoft.com/office/powerpoint/2010/main" val="40102621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34620" y="555872"/>
            <a:ext cx="8911687" cy="1280890"/>
          </a:xfrm>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normAutofit/>
          </a:bodyPr>
          <a:lstStyle/>
          <a:p>
            <a:pPr algn="r" rtl="1"/>
            <a:r>
              <a:rPr lang="fa-IR" b="1" dirty="0" smtClean="0"/>
              <a:t>مطابق دستورالعمل  شماره </a:t>
            </a:r>
            <a:r>
              <a:rPr lang="en-US" b="1" dirty="0" smtClean="0"/>
              <a:t>QU-WI-14</a:t>
            </a:r>
            <a:r>
              <a:rPr lang="fa-IR" b="1" dirty="0" smtClean="0"/>
              <a:t> اداره کل تجهیزات پزشکی، ضوابط </a:t>
            </a:r>
            <a:r>
              <a:rPr lang="fa-IR" b="1" dirty="0" smtClean="0">
                <a:solidFill>
                  <a:srgbClr val="FF0000"/>
                </a:solidFill>
              </a:rPr>
              <a:t>فاکتور</a:t>
            </a:r>
            <a:r>
              <a:rPr lang="fa-IR" b="1" dirty="0" smtClean="0"/>
              <a:t> به شرح ذیل است:</a:t>
            </a:r>
          </a:p>
          <a:p>
            <a:pPr marL="0" indent="0" algn="r" rtl="1">
              <a:buNone/>
            </a:pPr>
            <a:r>
              <a:rPr lang="fa-IR" sz="2600" dirty="0" smtClean="0"/>
              <a:t>2-1-در </a:t>
            </a:r>
            <a:r>
              <a:rPr lang="fa-IR" sz="2600" dirty="0"/>
              <a:t>سربرگ فروشنده (سربرگ مورد تائید سازمان امور مالیاتی کشور) باشد</a:t>
            </a:r>
            <a:r>
              <a:rPr lang="fa-IR" sz="2600" dirty="0" smtClean="0"/>
              <a:t>.</a:t>
            </a:r>
          </a:p>
          <a:p>
            <a:pPr marL="0" indent="0" algn="r" rtl="1">
              <a:buNone/>
            </a:pPr>
            <a:r>
              <a:rPr lang="fa-IR" sz="2600" dirty="0" smtClean="0"/>
              <a:t>2-2-در </a:t>
            </a:r>
            <a:r>
              <a:rPr lang="fa-IR" sz="2600" dirty="0"/>
              <a:t>بالای برگه کلمه فاکتور قید گردد</a:t>
            </a:r>
            <a:r>
              <a:rPr lang="fa-IR" sz="2600" dirty="0" smtClean="0"/>
              <a:t>.</a:t>
            </a:r>
          </a:p>
          <a:p>
            <a:pPr marL="0" indent="0" algn="r" rtl="1">
              <a:buNone/>
            </a:pPr>
            <a:r>
              <a:rPr lang="fa-IR" sz="2600" dirty="0" smtClean="0"/>
              <a:t>2-3-دارای </a:t>
            </a:r>
            <a:r>
              <a:rPr lang="fa-IR" sz="2600" dirty="0"/>
              <a:t>شماره سری، تاریخ صدور، شماره شناسه ملی و شماره اقتصادی باشد</a:t>
            </a:r>
            <a:r>
              <a:rPr lang="fa-IR" sz="2600" dirty="0" smtClean="0"/>
              <a:t>.</a:t>
            </a:r>
          </a:p>
          <a:p>
            <a:pPr marL="0" indent="0" algn="r" rtl="1">
              <a:buNone/>
            </a:pPr>
            <a:r>
              <a:rPr lang="fa-IR" sz="2600" dirty="0" smtClean="0"/>
              <a:t>2-4-نام </a:t>
            </a:r>
            <a:r>
              <a:rPr lang="fa-IR" sz="2600" dirty="0"/>
              <a:t>کامل خریدار به همراه آدرس و تلفن قید گردد.</a:t>
            </a:r>
            <a:br>
              <a:rPr lang="fa-IR" sz="2600" dirty="0"/>
            </a:br>
            <a:endParaRPr lang="en-US" dirty="0"/>
          </a:p>
        </p:txBody>
      </p:sp>
    </p:spTree>
    <p:extLst>
      <p:ext uri="{BB962C8B-B14F-4D97-AF65-F5344CB8AC3E}">
        <p14:creationId xmlns:p14="http://schemas.microsoft.com/office/powerpoint/2010/main" val="36663445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0405" y="852710"/>
            <a:ext cx="8911687" cy="1280890"/>
          </a:xfrm>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normAutofit fontScale="85000" lnSpcReduction="20000"/>
          </a:bodyPr>
          <a:lstStyle/>
          <a:p>
            <a:pPr marL="0" indent="0" algn="r" rtl="1">
              <a:buNone/>
            </a:pPr>
            <a:r>
              <a:rPr lang="fa-IR" sz="2600" dirty="0"/>
              <a:t/>
            </a:r>
            <a:br>
              <a:rPr lang="fa-IR" sz="2600" dirty="0"/>
            </a:br>
            <a:r>
              <a:rPr lang="fa-IR" sz="2600" dirty="0"/>
              <a:t>2-5-نام شرکت/کارخانه صادرکننده فاکتور به همراه آدرس و تلفن قید گردد</a:t>
            </a:r>
            <a:r>
              <a:rPr lang="fa-IR" sz="2600" dirty="0" smtClean="0"/>
              <a:t>.</a:t>
            </a:r>
          </a:p>
          <a:p>
            <a:pPr marL="0" indent="0" algn="r" rtl="1">
              <a:buNone/>
            </a:pPr>
            <a:r>
              <a:rPr lang="fa-IR" sz="2600" dirty="0"/>
              <a:t/>
            </a:r>
            <a:br>
              <a:rPr lang="fa-IR" sz="2600" dirty="0"/>
            </a:br>
            <a:r>
              <a:rPr lang="fa-IR" sz="2600" dirty="0"/>
              <a:t>2-6-دارای نام و مشخصات کامل کالا شامل موارد: شرح کالا (نام دقیق کالا، مدل، سایز/ابعاد، مشخصات فنی، کد کاتالوگ)، نام تجاری (برند)، تولیدکننده،</a:t>
            </a:r>
            <a:r>
              <a:rPr lang="en-US" sz="2600" dirty="0"/>
              <a:t>Batch No./ Serial No./ </a:t>
            </a:r>
            <a:r>
              <a:rPr lang="en-US" sz="2600" dirty="0">
                <a:solidFill>
                  <a:srgbClr val="FF0000"/>
                </a:solidFill>
              </a:rPr>
              <a:t>Lot No. </a:t>
            </a:r>
            <a:r>
              <a:rPr lang="fa-IR" sz="2600" dirty="0"/>
              <a:t>کد محصول </a:t>
            </a:r>
            <a:r>
              <a:rPr lang="en-US" sz="2600" dirty="0">
                <a:solidFill>
                  <a:srgbClr val="FF0000"/>
                </a:solidFill>
              </a:rPr>
              <a:t>IRC</a:t>
            </a:r>
            <a:r>
              <a:rPr lang="en-US" sz="2600" dirty="0"/>
              <a:t>، </a:t>
            </a:r>
            <a:r>
              <a:rPr lang="fa-IR" sz="2600" dirty="0"/>
              <a:t>تعداد، قیمت واحد، قیمت کل باشد</a:t>
            </a:r>
            <a:r>
              <a:rPr lang="fa-IR" sz="2600" dirty="0" smtClean="0"/>
              <a:t>.</a:t>
            </a:r>
          </a:p>
          <a:p>
            <a:pPr marL="0" indent="0" algn="r" rtl="1">
              <a:buNone/>
            </a:pPr>
            <a:r>
              <a:rPr lang="fa-IR" sz="2600" dirty="0"/>
              <a:t/>
            </a:r>
            <a:br>
              <a:rPr lang="fa-IR" sz="2600" dirty="0"/>
            </a:br>
            <a:r>
              <a:rPr lang="fa-IR" sz="2600" dirty="0"/>
              <a:t>2-7-اگر فاکتور بیش از یک برگ داشت شماره صفحات قید گردد و در کلیه صفحات شماره و تاریخ فاکتور قید گردد</a:t>
            </a:r>
            <a:r>
              <a:rPr lang="fa-IR" sz="2600" dirty="0" smtClean="0"/>
              <a:t>.</a:t>
            </a:r>
          </a:p>
          <a:p>
            <a:pPr marL="0" indent="0" algn="r" rtl="1">
              <a:buNone/>
            </a:pPr>
            <a:r>
              <a:rPr lang="fa-IR" sz="2600" dirty="0"/>
              <a:t/>
            </a:r>
            <a:br>
              <a:rPr lang="fa-IR" sz="2600" dirty="0"/>
            </a:br>
            <a:r>
              <a:rPr lang="fa-IR" sz="2600" dirty="0"/>
              <a:t>2-8-فاکتور بایستی دارای مهر و امضا فروشنده باشد.</a:t>
            </a:r>
            <a:r>
              <a:rPr lang="fa-IR" dirty="0"/>
              <a:t/>
            </a:r>
            <a:br>
              <a:rPr lang="fa-IR" dirty="0"/>
            </a:br>
            <a:endParaRPr lang="en-US" dirty="0"/>
          </a:p>
        </p:txBody>
      </p:sp>
    </p:spTree>
    <p:extLst>
      <p:ext uri="{BB962C8B-B14F-4D97-AF65-F5344CB8AC3E}">
        <p14:creationId xmlns:p14="http://schemas.microsoft.com/office/powerpoint/2010/main" val="977838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شبکه تامین قانونی تجهیزات پزشکی ویژه مراکز درمانی</a:t>
            </a:r>
            <a:endParaRPr lang="en-US" dirty="0"/>
          </a:p>
        </p:txBody>
      </p:sp>
      <p:sp>
        <p:nvSpPr>
          <p:cNvPr id="3" name="Content Placeholder 2"/>
          <p:cNvSpPr>
            <a:spLocks noGrp="1"/>
          </p:cNvSpPr>
          <p:nvPr>
            <p:ph idx="1"/>
          </p:nvPr>
        </p:nvSpPr>
        <p:spPr/>
        <p:txBody>
          <a:bodyPr/>
          <a:lstStyle/>
          <a:p>
            <a:pPr algn="r" rtl="1"/>
            <a:r>
              <a:rPr lang="fa-IR" dirty="0" smtClean="0"/>
              <a:t>ضوابط فاکتور های اقلام ارتوپدی</a:t>
            </a:r>
            <a:r>
              <a:rPr lang="en-US" dirty="0" smtClean="0"/>
              <a:t>:</a:t>
            </a:r>
          </a:p>
          <a:p>
            <a:pPr marL="0" indent="0" algn="r" rtl="1">
              <a:buNone/>
            </a:pPr>
            <a:r>
              <a:rPr lang="fa-IR" dirty="0" smtClean="0"/>
              <a:t>1- هزینه اجاره اره و دریل مطابق نامه شماره 655/54724</a:t>
            </a:r>
          </a:p>
          <a:p>
            <a:pPr marL="0" indent="0" algn="r" rtl="1">
              <a:buNone/>
            </a:pPr>
            <a:r>
              <a:rPr lang="fa-IR" dirty="0" smtClean="0"/>
              <a:t>عمل تعویض مفصل: 400 هزار تومان</a:t>
            </a:r>
          </a:p>
          <a:p>
            <a:pPr marL="0" indent="0" algn="r" rtl="1">
              <a:buNone/>
            </a:pPr>
            <a:r>
              <a:rPr lang="fa-IR" dirty="0" smtClean="0"/>
              <a:t>سایر شامل:</a:t>
            </a:r>
          </a:p>
          <a:p>
            <a:pPr marL="0" indent="0" algn="r" rtl="1">
              <a:buNone/>
            </a:pPr>
            <a:r>
              <a:rPr lang="fa-IR" dirty="0" smtClean="0"/>
              <a:t>عمل بای پلار: 250 هزار تومان</a:t>
            </a:r>
          </a:p>
          <a:p>
            <a:pPr marL="0" indent="0" algn="r" rtl="1">
              <a:buNone/>
            </a:pPr>
            <a:r>
              <a:rPr lang="fa-IR" dirty="0" smtClean="0"/>
              <a:t>عمل تروما: 250 هزار تومان</a:t>
            </a:r>
          </a:p>
          <a:p>
            <a:pPr marL="0" indent="0" algn="r" rtl="1">
              <a:buNone/>
            </a:pPr>
            <a:r>
              <a:rPr lang="fa-IR" dirty="0" smtClean="0"/>
              <a:t>عمل آسیب ورزشی و یا ارتروسکوپی: 250 هزار تومان</a:t>
            </a:r>
          </a:p>
          <a:p>
            <a:pPr marL="0" indent="0" algn="r" rtl="1">
              <a:buNone/>
            </a:pPr>
            <a:r>
              <a:rPr lang="fa-IR" dirty="0" smtClean="0">
                <a:solidFill>
                  <a:srgbClr val="FF0000"/>
                </a:solidFill>
              </a:rPr>
              <a:t>توجه: درج این هزینه ها در صورتحساب بیمار </a:t>
            </a:r>
            <a:r>
              <a:rPr lang="fa-IR" b="1" dirty="0" smtClean="0">
                <a:solidFill>
                  <a:srgbClr val="FF0000"/>
                </a:solidFill>
              </a:rPr>
              <a:t>ممنوع</a:t>
            </a:r>
            <a:r>
              <a:rPr lang="fa-IR" dirty="0" smtClean="0">
                <a:solidFill>
                  <a:srgbClr val="FF0000"/>
                </a:solidFill>
              </a:rPr>
              <a:t> است</a:t>
            </a:r>
            <a:endParaRPr lang="en-US" dirty="0">
              <a:solidFill>
                <a:srgbClr val="FF0000"/>
              </a:solidFill>
            </a:endParaRPr>
          </a:p>
        </p:txBody>
      </p:sp>
    </p:spTree>
    <p:extLst>
      <p:ext uri="{BB962C8B-B14F-4D97-AF65-F5344CB8AC3E}">
        <p14:creationId xmlns:p14="http://schemas.microsoft.com/office/powerpoint/2010/main" val="595214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ustom 1">
      <a:majorFont>
        <a:latin typeface="Book Antiqua"/>
        <a:ea typeface=""/>
        <a:cs typeface="Zar"/>
      </a:majorFont>
      <a:minorFont>
        <a:latin typeface="Book Antiqua"/>
        <a:ea typeface=""/>
        <a:cs typeface="Zar"/>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884</TotalTime>
  <Words>1998</Words>
  <Application>Microsoft Office PowerPoint</Application>
  <PresentationFormat>Widescreen</PresentationFormat>
  <Paragraphs>127</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Book Antiqua</vt:lpstr>
      <vt:lpstr>Wingdings</vt:lpstr>
      <vt:lpstr>Wingdings 3</vt:lpstr>
      <vt:lpstr>Zar</vt:lpstr>
      <vt:lpstr>Wisp</vt:lpstr>
      <vt:lpstr>آشنایی با مقررات تامین تجهیزات پزشکی مصرفی در مراکز درمانی</vt:lpstr>
      <vt:lpstr>انواع تخلفات مطابق ماده 96 آیین نامه فعالیت در حوزه تجهیزات پزشکی(موارد مرتبط با حوزه تامین تجهیزات پزشکی) </vt:lpstr>
      <vt:lpstr>ماده 13 آیین نامه تجهیزات و ملزومات پزشکی:</vt:lpstr>
      <vt:lpstr>قوانین جدید شبکه تامین و توزیع تجهیزات پزشکی در سالهای اخیر </vt:lpstr>
      <vt:lpstr>تصویر سامانه انبار مجازی فیلتر : مراکز درمانی دانشگاه علوم پزشکی.....</vt:lpstr>
      <vt:lpstr>شبکه تامین قانونی تجهیزات پزشکی ویژه مراکز درمانی</vt:lpstr>
      <vt:lpstr>شبکه تامین قانونی تجهیزات پزشکی ویژه مراکز درمانی</vt:lpstr>
      <vt:lpstr>شبکه تامین قانونی تجهیزات پزشکی ویژه مراکز درمانی</vt:lpstr>
      <vt:lpstr>شبکه تامین قانونی تجهیزات پزشکی ویژه مراکز درمانی</vt:lpstr>
      <vt:lpstr>شبکه تامین قانونی تجهیزات پزشکی ویژه مراکز درمانی</vt:lpstr>
      <vt:lpstr>شبکه تامین قانونی تجهیزات پزشکی ویژه مراکز درمانی</vt:lpstr>
      <vt:lpstr>شبکه تامین قانونی تجهیزات پزشکی ویژه مراکز درمانی</vt:lpstr>
      <vt:lpstr>فرآیند تامین اقلام مصرفی- مرحله اول </vt:lpstr>
      <vt:lpstr>فرآیند تامین اقلام مصرفی- مرحله دوم</vt:lpstr>
      <vt:lpstr>فرآیند تامین اقلام مصرفی- مرحله سوم</vt:lpstr>
      <vt:lpstr>فرآیند تامین اقلام مصرفی- مرحله چهارم </vt:lpstr>
      <vt:lpstr>فرآیند تامین اقلام مصرفی- مرحله چهارم </vt:lpstr>
      <vt:lpstr>فرآیند تامین اقلام مصرفی- مرحله چهارم </vt:lpstr>
      <vt:lpstr>موارد خاص:</vt:lpstr>
      <vt:lpstr>برخی موارد خاص:</vt:lpstr>
      <vt:lpstr>فرآیند تامین اقلام مصرفی- مرحله پنجم</vt:lpstr>
      <vt:lpstr>خلاصه فرآیند تامین اقلام مصرفی </vt:lpstr>
      <vt:lpstr>توجه: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آشنایی با مقررات تامین تجهیزات پزشکی مصرفی در مراکز درمانی</dc:title>
  <dc:creator>عادله تقوي خليل آباد</dc:creator>
  <cp:lastModifiedBy>عادله تقوي خليل آباد</cp:lastModifiedBy>
  <cp:revision>57</cp:revision>
  <dcterms:created xsi:type="dcterms:W3CDTF">2024-01-22T09:29:49Z</dcterms:created>
  <dcterms:modified xsi:type="dcterms:W3CDTF">2024-02-07T08:28:10Z</dcterms:modified>
</cp:coreProperties>
</file>